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3" r:id="rId1"/>
  </p:sldMasterIdLst>
  <p:sldIdLst>
    <p:sldId id="256" r:id="rId2"/>
    <p:sldId id="257" r:id="rId3"/>
    <p:sldId id="262" r:id="rId4"/>
    <p:sldId id="258" r:id="rId5"/>
    <p:sldId id="261" r:id="rId6"/>
    <p:sldId id="259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736EC42E-28F9-FB4E-B40C-92356CE74675}" type="datetimeFigureOut">
              <a:rPr lang="en-US" smtClean="0"/>
              <a:t>11/8/11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1E1A87B8-D227-5049-9514-6E464835267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wintessential.co.uk/resources/global-etiquette/germany-country-profile.html" TargetMode="External"/><Relationship Id="rId4" Type="http://schemas.openxmlformats.org/officeDocument/2006/relationships/hyperlink" Target="http://www.german-way.com/dining-etiquette-table-manners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yborlink.com/besite/germany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German Etiquette and Protocols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Stefanie Mitchell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http://www.cyborlink.com/besite/</a:t>
            </a:r>
            <a:r>
              <a:rPr lang="en-US" dirty="0" smtClean="0">
                <a:hlinkClick r:id="rId2"/>
              </a:rPr>
              <a:t>germany.htm</a:t>
            </a:r>
            <a:endParaRPr lang="en-US" dirty="0" smtClean="0"/>
          </a:p>
          <a:p>
            <a:r>
              <a:rPr lang="en-US" u="sng" dirty="0" smtClean="0">
                <a:hlinkClick r:id="rId3"/>
              </a:rPr>
              <a:t>http://www.kwintessential.co.uk/resources/global-etiquette/germany-country-</a:t>
            </a:r>
            <a:r>
              <a:rPr lang="en-US" u="sng" dirty="0" smtClean="0">
                <a:hlinkClick r:id="rId3"/>
              </a:rPr>
              <a:t>profile.html</a:t>
            </a:r>
            <a:endParaRPr lang="en-US" dirty="0" smtClean="0"/>
          </a:p>
          <a:p>
            <a:r>
              <a:rPr lang="en-US" u="sng" dirty="0" smtClean="0">
                <a:hlinkClick r:id="rId4"/>
              </a:rPr>
              <a:t>http://www.german-way.com/dining-etiquette-table-manners.html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Etiquette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quick, FIRM handshake is the traditional greeting</a:t>
            </a:r>
          </a:p>
          <a:p>
            <a:r>
              <a:rPr lang="en-US" dirty="0" smtClean="0"/>
              <a:t>Titles are very important and denote respect. </a:t>
            </a:r>
          </a:p>
          <a:p>
            <a:r>
              <a:rPr lang="en-US" dirty="0" smtClean="0"/>
              <a:t>Use a person’s title and their surname until invited to use their first name. </a:t>
            </a:r>
          </a:p>
          <a:p>
            <a:r>
              <a:rPr lang="en-US" dirty="0" smtClean="0"/>
              <a:t>In general, wait for your host or hostess to introduce you to a group</a:t>
            </a:r>
          </a:p>
          <a:p>
            <a:r>
              <a:rPr lang="en-US" dirty="0" smtClean="0"/>
              <a:t>When entering a room, shake hands with everyone individually, including children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24" y="0"/>
            <a:ext cx="8053738" cy="65138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Manners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you have been invited to dinner at someone’s home, it is appropriate to being a gift for your hosts. </a:t>
            </a:r>
          </a:p>
          <a:p>
            <a:r>
              <a:rPr lang="en-US" dirty="0" smtClean="0"/>
              <a:t>Typical gifts include wine, flowers, or sweets</a:t>
            </a:r>
          </a:p>
          <a:p>
            <a:r>
              <a:rPr lang="en-US" dirty="0" smtClean="0"/>
              <a:t>Germans and other Europeans rarely eat with their hands</a:t>
            </a:r>
          </a:p>
          <a:p>
            <a:r>
              <a:rPr lang="en-US" dirty="0" smtClean="0"/>
              <a:t>Wait for everyone to be seated and have food on their plates before you begin to eat or drink.</a:t>
            </a:r>
          </a:p>
          <a:p>
            <a:r>
              <a:rPr lang="en-US" dirty="0" smtClean="0"/>
              <a:t>Remember to arrive on time! Germans don’t like to be “fashionably late.”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8041"/>
            <a:ext cx="9144000" cy="70860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Etiquette and Protocol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 dress in Germany is very conservative. </a:t>
            </a:r>
          </a:p>
          <a:p>
            <a:r>
              <a:rPr lang="en-US" dirty="0" smtClean="0"/>
              <a:t>Businessmen where dark suits; solid, conservative ties, and white shirts. </a:t>
            </a:r>
          </a:p>
          <a:p>
            <a:r>
              <a:rPr lang="en-US" dirty="0" smtClean="0"/>
              <a:t>Women also dress conservatively, in dark suits and white blouses. </a:t>
            </a:r>
          </a:p>
          <a:p>
            <a:r>
              <a:rPr lang="en-US" dirty="0" smtClean="0"/>
              <a:t>Chewing gum while talking to someone is considered rude. </a:t>
            </a:r>
          </a:p>
          <a:p>
            <a:r>
              <a:rPr lang="en-US" dirty="0" smtClean="0"/>
              <a:t>Business is viewed as being very serious, and Germans do not appreciate humor in a business context.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203200"/>
            <a:ext cx="8724900" cy="6451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2020888"/>
            <a:ext cx="4946602" cy="4105275"/>
          </a:xfrm>
        </p:spPr>
        <p:txBody>
          <a:bodyPr/>
          <a:lstStyle/>
          <a:p>
            <a:r>
              <a:rPr lang="en-US" dirty="0" smtClean="0"/>
              <a:t>What should you give as a gift in Germany?</a:t>
            </a:r>
          </a:p>
          <a:p>
            <a:pPr lvl="1"/>
            <a:r>
              <a:rPr lang="en-US" dirty="0" smtClean="0"/>
              <a:t>Wine</a:t>
            </a:r>
          </a:p>
          <a:p>
            <a:pPr lvl="1"/>
            <a:r>
              <a:rPr lang="en-US" dirty="0" smtClean="0"/>
              <a:t>Shoes</a:t>
            </a:r>
          </a:p>
          <a:p>
            <a:pPr lvl="1"/>
            <a:r>
              <a:rPr lang="en-US" dirty="0" smtClean="0"/>
              <a:t>Roses</a:t>
            </a:r>
          </a:p>
          <a:p>
            <a:pPr lvl="1"/>
            <a:r>
              <a:rPr lang="en-US" dirty="0" smtClean="0"/>
              <a:t>Money</a:t>
            </a:r>
          </a:p>
          <a:p>
            <a:r>
              <a:rPr lang="en-US" dirty="0" smtClean="0"/>
              <a:t>How is business viewed in Germany?</a:t>
            </a:r>
          </a:p>
          <a:p>
            <a:pPr lvl="1"/>
            <a:r>
              <a:rPr lang="en-US" dirty="0" smtClean="0"/>
              <a:t>Very serious </a:t>
            </a:r>
          </a:p>
          <a:p>
            <a:pPr lvl="1"/>
            <a:r>
              <a:rPr lang="en-US" dirty="0" smtClean="0"/>
              <a:t>Not serious</a:t>
            </a:r>
          </a:p>
          <a:p>
            <a:pPr lvl="1"/>
            <a:r>
              <a:rPr lang="en-US" dirty="0" smtClean="0"/>
              <a:t>Funny</a:t>
            </a:r>
          </a:p>
          <a:p>
            <a:pPr lvl="1"/>
            <a:r>
              <a:rPr lang="en-US" dirty="0" smtClean="0"/>
              <a:t>Boring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Very Serious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37</TotalTime>
  <Words>290</Words>
  <Application>Microsoft Macintosh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Inspiration</vt:lpstr>
      <vt:lpstr>German Etiquette and Protocols </vt:lpstr>
      <vt:lpstr>Meeting Etiquette </vt:lpstr>
      <vt:lpstr>Slide 3</vt:lpstr>
      <vt:lpstr>Table Manners </vt:lpstr>
      <vt:lpstr>Slide 5</vt:lpstr>
      <vt:lpstr>Business Etiquette and Protocol </vt:lpstr>
      <vt:lpstr>Slide 7</vt:lpstr>
      <vt:lpstr>Questions: </vt:lpstr>
      <vt:lpstr>Answers</vt:lpstr>
      <vt:lpstr>Works Cited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Etiquette and Protocols </dc:title>
  <dc:creator>Stefanie Mitchell</dc:creator>
  <cp:lastModifiedBy>Stefanie Mitchell</cp:lastModifiedBy>
  <cp:revision>1</cp:revision>
  <dcterms:created xsi:type="dcterms:W3CDTF">2011-11-08T18:25:42Z</dcterms:created>
  <dcterms:modified xsi:type="dcterms:W3CDTF">2011-11-08T19:03:01Z</dcterms:modified>
</cp:coreProperties>
</file>